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notesMasterIdLst>
    <p:notesMasterId r:id="rId7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457200"/>
            <a:ext cx="18288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8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SIH</a:t>
            </a:r>
            <a:endParaRPr lang="en-US" sz="1800" dirty="0"/>
          </a:p>
        </p:txBody>
      </p:sp>
      <p:sp>
        <p:nvSpPr>
          <p:cNvPr id="3" name="Text 1"/>
          <p:cNvSpPr/>
          <p:nvPr/>
        </p:nvSpPr>
        <p:spPr>
          <a:xfrm>
            <a:off x="548640" y="777240"/>
            <a:ext cx="4572000" cy="228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Sector Intelligence Healthcare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548640" y="2286000"/>
            <a:ext cx="10972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40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Bee-Positive B.V.</a:t>
            </a:r>
            <a:endParaRPr lang="en-US" sz="4000" dirty="0"/>
          </a:p>
        </p:txBody>
      </p:sp>
      <p:sp>
        <p:nvSpPr>
          <p:cNvPr id="5" name="Text 3"/>
          <p:cNvSpPr/>
          <p:nvPr/>
        </p:nvSpPr>
        <p:spPr>
          <a:xfrm>
            <a:off x="548640" y="3657600"/>
            <a:ext cx="10972800" cy="13716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OVERIG — Overig / Ondersteunend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Gulpen · 6271 BN</a:t>
            </a:r>
            <a:endParaRPr lang="en-US" sz="1600" dirty="0"/>
          </a:p>
          <a:p>
            <a:pPr indent="0" marL="0">
              <a:buNone/>
            </a:pPr>
            <a:r>
              <a:rPr lang="en-US" sz="16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KvK 87324474 · Boekjaren 2023–2024</a:t>
            </a:r>
            <a:endParaRPr lang="en-US" sz="1600" dirty="0"/>
          </a:p>
        </p:txBody>
      </p:sp>
      <p:sp>
        <p:nvSpPr>
          <p:cNvPr id="6" name="Text 4"/>
          <p:cNvSpPr/>
          <p:nvPr/>
        </p:nvSpPr>
        <p:spPr>
          <a:xfrm>
            <a:off x="548640" y="6217920"/>
            <a:ext cx="54864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Gegenereerd 18-4-2026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Executive summary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4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Bee-Positive B.V. is actief in Overig / Ondersteunend. In boekjaar 2024 rapporteerde de organisatie een omzet van —. Rapportage-historie omvat 2 boekjaren.</a:t>
            </a:r>
            <a:endParaRPr lang="en-US" sz="1400" dirty="0"/>
          </a:p>
        </p:txBody>
      </p:sp>
      <p:sp>
        <p:nvSpPr>
          <p:cNvPr id="4" name="Shape 2"/>
          <p:cNvSpPr/>
          <p:nvPr/>
        </p:nvSpPr>
        <p:spPr>
          <a:xfrm>
            <a:off x="54864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68580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Omzet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68580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7" name="Shape 5"/>
          <p:cNvSpPr/>
          <p:nvPr/>
        </p:nvSpPr>
        <p:spPr>
          <a:xfrm>
            <a:off x="333756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347472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347472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—</a:t>
            </a:r>
            <a:endParaRPr lang="en-US" sz="2400" dirty="0"/>
          </a:p>
        </p:txBody>
      </p:sp>
      <p:sp>
        <p:nvSpPr>
          <p:cNvPr id="10" name="Shape 8"/>
          <p:cNvSpPr/>
          <p:nvPr/>
        </p:nvSpPr>
        <p:spPr>
          <a:xfrm>
            <a:off x="612648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626364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626364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72.8%</a:t>
            </a:r>
            <a:endParaRPr lang="en-US" sz="2400" dirty="0"/>
          </a:p>
        </p:txBody>
      </p:sp>
      <p:sp>
        <p:nvSpPr>
          <p:cNvPr id="13" name="Shape 11"/>
          <p:cNvSpPr/>
          <p:nvPr/>
        </p:nvSpPr>
        <p:spPr>
          <a:xfrm>
            <a:off x="8915400" y="2194560"/>
            <a:ext cx="2651760" cy="1097280"/>
          </a:xfrm>
          <a:prstGeom prst="rect">
            <a:avLst/>
          </a:prstGeom>
          <a:solidFill>
            <a:srgbClr val="FFFFFF"/>
          </a:solidFill>
          <a:ln w="6350">
            <a:solidFill>
              <a:srgbClr val="E5E7EB"/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9052560" y="2286000"/>
            <a:ext cx="23774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spc="200" kern="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FTE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9052560" y="256032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4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18</a:t>
            </a:r>
            <a:endParaRPr lang="en-US" sz="2400" dirty="0"/>
          </a:p>
        </p:txBody>
      </p:sp>
      <p:sp>
        <p:nvSpPr>
          <p:cNvPr id="16" name="Text 14"/>
          <p:cNvSpPr/>
          <p:nvPr/>
        </p:nvSpPr>
        <p:spPr>
          <a:xfrm>
            <a:off x="54864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Operationele performance</a:t>
            </a:r>
            <a:endParaRPr lang="en-US" sz="1300" dirty="0"/>
          </a:p>
        </p:txBody>
      </p:sp>
      <p:sp>
        <p:nvSpPr>
          <p:cNvPr id="17" name="Text 15"/>
          <p:cNvSpPr/>
          <p:nvPr/>
        </p:nvSpPr>
        <p:spPr>
          <a:xfrm>
            <a:off x="54864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EBITDA-marge: —. Onvoldoende peer-data voor directe benchmarking.</a:t>
            </a:r>
            <a:endParaRPr lang="en-US" sz="1000" dirty="0"/>
          </a:p>
        </p:txBody>
      </p:sp>
      <p:sp>
        <p:nvSpPr>
          <p:cNvPr id="18" name="Text 16"/>
          <p:cNvSpPr/>
          <p:nvPr/>
        </p:nvSpPr>
        <p:spPr>
          <a:xfrm>
            <a:off x="6172200" y="38404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Kapitaalstructuur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6172200" y="41148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Solvabiliteit staat op 72.8% (boven de mediaan). Leverage ratio (langlopende schuld / EBITDA): 0.08 (in het bovenste kwartiel). Solide balans met weinig schuldenlast — ruimte voor dividend capacity of add-on acquisities.</a:t>
            </a:r>
            <a:endParaRPr lang="en-US" sz="1000" dirty="0"/>
          </a:p>
        </p:txBody>
      </p:sp>
      <p:sp>
        <p:nvSpPr>
          <p:cNvPr id="20" name="Text 18"/>
          <p:cNvSpPr/>
          <p:nvPr/>
        </p:nvSpPr>
        <p:spPr>
          <a:xfrm>
            <a:off x="54864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Groei &amp; tijdreeks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54864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Onvoldoende tijdreeks-data voor groeitrend-analyse.</a:t>
            </a:r>
            <a:endParaRPr lang="en-US" sz="1000" dirty="0"/>
          </a:p>
        </p:txBody>
      </p:sp>
      <p:sp>
        <p:nvSpPr>
          <p:cNvPr id="22" name="Text 20"/>
          <p:cNvSpPr/>
          <p:nvPr/>
        </p:nvSpPr>
        <p:spPr>
          <a:xfrm>
            <a:off x="6172200" y="5212080"/>
            <a:ext cx="53949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3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Personeel</a:t>
            </a:r>
            <a:endParaRPr lang="en-US" sz="1300" dirty="0"/>
          </a:p>
        </p:txBody>
      </p:sp>
      <p:sp>
        <p:nvSpPr>
          <p:cNvPr id="23" name="Text 21"/>
          <p:cNvSpPr/>
          <p:nvPr/>
        </p:nvSpPr>
        <p:spPr>
          <a:xfrm>
            <a:off x="6172200" y="5486400"/>
            <a:ext cx="5394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Personeelsdata onvolledig.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Financiële tijdreeks</a:t>
            </a:r>
            <a:endParaRPr lang="en-US" sz="2200" dirty="0"/>
          </a:p>
        </p:txBody>
      </p:sp>
      <p:graphicFrame>
        <p:nvGraphicFramePr>
          <p:cNvPr id="4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91440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3931920"/>
                <a:gridCol w="393192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2023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2024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 zorg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Bedrijfsresultaat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17.3%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Resultaat boekjaar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€137k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Materiële vaste activa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€63k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€84k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Liquide middelen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€11k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€97k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Eigen vermogen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€277k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€328k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Langlopende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€17k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Kortlopende schulden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€89k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€106k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75.7%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72.8%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FTE totaal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18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Omzet-groei 1Y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0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0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Peer benchmark — OVERIG 2024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Kwartielen binnen zelfde subsector, zelfde boekjaar. Bron: eigen berekening op jaarverantwoordingzorg.nl.</a:t>
            </a:r>
            <a:endParaRPr lang="en-US" sz="1000" dirty="0"/>
          </a:p>
        </p:txBody>
      </p:sp>
      <p:graphicFrame>
        <p:nvGraphicFramePr>
          <p:cNvPr id="5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548640" y="1463040"/>
          <a:ext cx="11064240" cy="914400"/>
        </p:xfrm>
        <a:graphic>
          <a:graphicData uri="http://schemas.openxmlformats.org/drawingml/2006/table">
            <a:tbl>
              <a:tblPr/>
              <a:tblGrid>
                <a:gridCol w="3200400"/>
                <a:gridCol w="1554480"/>
                <a:gridCol w="1645920"/>
                <a:gridCol w="1554480"/>
                <a:gridCol w="1828800"/>
                <a:gridCol w="1280160"/>
              </a:tblGrid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KPI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P25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Mediaan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Entity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n peers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F1F3D"/>
                    </a:solidFill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EBITDA-marge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1.9%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3.0%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Solvabiliteit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55.8%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78.3%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72.8%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375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Leverage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0.00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0.08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301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Personeelskosten-ratio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12.8%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20.5%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40.5%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8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Omzetgroei 1Y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9.5%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10.6%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0F1F3D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11.3%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b="1" dirty="0">
                          <a:solidFill>
                            <a:srgbClr val="B8973B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—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indent="0" marL="0">
                        <a:buNone/>
                      </a:pPr>
                      <a:r>
                        <a:rPr lang="en-US" sz="1100" dirty="0">
                          <a:solidFill>
                            <a:srgbClr val="6B7280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3</a:t>
                      </a:r>
                      <a:endParaRPr lang="en-US" sz="11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91440" marR="91440" marT="45720" marB="45720">
                    <a:lnL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E5E7E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 2"/>
          <p:cNvSpPr/>
          <p:nvPr/>
        </p:nvSpPr>
        <p:spPr>
          <a:xfrm>
            <a:off x="548640" y="621792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Gouden kolom = waarde voor deze entity. Rij met mediaan dikgedrukt.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AF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365760"/>
            <a:ext cx="109728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0F1F3D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Methodology &amp; bronnen</a:t>
            </a:r>
            <a:endParaRPr lang="en-US" sz="2200" dirty="0"/>
          </a:p>
        </p:txBody>
      </p:sp>
      <p:sp>
        <p:nvSpPr>
          <p:cNvPr id="3" name="Text 1"/>
          <p:cNvSpPr/>
          <p:nvPr/>
        </p:nvSpPr>
        <p:spPr>
          <a:xfrm>
            <a:off x="548640" y="1005840"/>
            <a:ext cx="10972800" cy="5029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Bron: jaarverantwoordingzorg.nl DigiMV-datasets boekjaren 2020–2024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Entity resolution op basis van KvK-nummer (ExternalOrganizationId), 99.98% dekking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Canonical KPI mapping via fallback cascade: q*_0/1 (concern, WTZa-post 2022) → jeu*_jeu* (concern legacy) → jeu*_Micro (micro-verantwoording)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EBITDA = bedrijfsresultaat + afschrijvingen (proxy, NL-zorg context)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Outlier-filtering via IQR-methode (3× IQR van kwartielen binnen peer-group)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Subsector-classificatie: qAGBzorgsoortOrg (2022–2023) + qTypeWTZaZorg (2024) → 8 canonical subsectors</a:t>
            </a:r>
            <a:endParaRPr lang="en-US" sz="1100" dirty="0"/>
          </a:p>
          <a:p>
            <a:pPr indent="0" marL="0">
              <a:buNone/>
            </a:pPr>
            <a:endParaRPr lang="en-US" sz="1100" dirty="0"/>
          </a:p>
          <a:p>
            <a:pPr indent="0" marL="0">
              <a:buNone/>
            </a:pPr>
            <a:r>
              <a:rPr lang="en-US" sz="1100" dirty="0">
                <a:solidFill>
                  <a:srgbClr val="0F1F3D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• Peer benchmarks: mediaan + P25/P75 per subsector, per boekjaar, omzet &gt; €500k</a:t>
            </a:r>
            <a:endParaRPr lang="en-US" sz="1100" dirty="0"/>
          </a:p>
        </p:txBody>
      </p:sp>
      <p:sp>
        <p:nvSpPr>
          <p:cNvPr id="4" name="Text 2"/>
          <p:cNvSpPr/>
          <p:nvPr/>
        </p:nvSpPr>
        <p:spPr>
          <a:xfrm>
            <a:off x="548640" y="6309360"/>
            <a:ext cx="1097280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SIH is een demo-omgeving. Niet voor publicatie. © 2026 Provato Playground.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SIH pitch book — Bee-Positive B.V.</dc:title>
  <dc:subject>PptxGenJS Presentation</dc:subject>
  <dc:creator>SIH — Sector Intelligence Healthcare</dc:creator>
  <cp:lastModifiedBy>SIH — Sector Intelligence Healthcare</cp:lastModifiedBy>
  <cp:revision>1</cp:revision>
  <dcterms:created xsi:type="dcterms:W3CDTF">2026-04-18T02:26:12Z</dcterms:created>
  <dcterms:modified xsi:type="dcterms:W3CDTF">2026-04-18T02:26:12Z</dcterms:modified>
</cp:coreProperties>
</file>