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notesMasterIdLst>
    <p:notesMasterId r:id="rId7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notesMaster" Target="notesMasters/notesMaster1.xml"/><Relationship Id="rId8" Type="http://schemas.openxmlformats.org/officeDocument/2006/relationships/presProps" Target="presProps.xml"/><Relationship Id="rId9" Type="http://schemas.openxmlformats.org/officeDocument/2006/relationships/viewProps" Target="viewProps.xml"/><Relationship Id="rId10" Type="http://schemas.openxmlformats.org/officeDocument/2006/relationships/theme" Target="theme/theme1.xml"/><Relationship Id="rId1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457200"/>
            <a:ext cx="18288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SIH</a:t>
            </a:r>
            <a:endParaRPr lang="en-US" sz="1800" dirty="0"/>
          </a:p>
        </p:txBody>
      </p:sp>
      <p:sp>
        <p:nvSpPr>
          <p:cNvPr id="3" name="Text 1"/>
          <p:cNvSpPr/>
          <p:nvPr/>
        </p:nvSpPr>
        <p:spPr>
          <a:xfrm>
            <a:off x="548640" y="777240"/>
            <a:ext cx="457200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Sector Intelligence Healthcare</a:t>
            </a:r>
            <a:endParaRPr lang="en-US" sz="1000" dirty="0"/>
          </a:p>
        </p:txBody>
      </p:sp>
      <p:sp>
        <p:nvSpPr>
          <p:cNvPr id="4" name="Text 2"/>
          <p:cNvSpPr/>
          <p:nvPr/>
        </p:nvSpPr>
        <p:spPr>
          <a:xfrm>
            <a:off x="548640" y="228600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Stichting Liberein</a:t>
            </a:r>
            <a:endParaRPr lang="en-US" sz="4000" dirty="0"/>
          </a:p>
        </p:txBody>
      </p:sp>
      <p:sp>
        <p:nvSpPr>
          <p:cNvPr id="5" name="Text 3"/>
          <p:cNvSpPr/>
          <p:nvPr/>
        </p:nvSpPr>
        <p:spPr>
          <a:xfrm>
            <a:off x="548640" y="3657600"/>
            <a:ext cx="10972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VVT — Verpleging, Verzorging &amp; Thuiszorg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Enschede · 7511AD</a:t>
            </a:r>
            <a:endParaRPr lang="en-US" sz="1600" dirty="0"/>
          </a:p>
          <a:p>
            <a:pPr indent="0" marL="0">
              <a:buNone/>
            </a:pPr>
            <a:r>
              <a:rPr lang="en-US" sz="160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KvK 67729894 · Boekjaren 2021–2024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548640" y="62179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Gegenereerd 17-8-2026</a:t>
            </a:r>
            <a:endParaRPr lang="en-US" sz="9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Executive summary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Stichting Liberein is actief in Verpleging, Verzorging &amp; Thuiszorg. In boekjaar 2024 rapporteerde de organisatie een omzet van €90.0 mln met een EBITDA-marge van 6.2%. De entiteit heeft een volledige rapportage-historie over 4 boekjaren (2021–2024).</a:t>
            </a:r>
            <a:endParaRPr lang="en-US" sz="1400" dirty="0"/>
          </a:p>
        </p:txBody>
      </p:sp>
      <p:sp>
        <p:nvSpPr>
          <p:cNvPr id="4" name="Shape 2"/>
          <p:cNvSpPr/>
          <p:nvPr/>
        </p:nvSpPr>
        <p:spPr>
          <a:xfrm>
            <a:off x="54864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68580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68580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€90.0 mln</a:t>
            </a:r>
            <a:endParaRPr lang="en-US" sz="2400" dirty="0"/>
          </a:p>
        </p:txBody>
      </p:sp>
      <p:sp>
        <p:nvSpPr>
          <p:cNvPr id="7" name="Shape 5"/>
          <p:cNvSpPr/>
          <p:nvPr/>
        </p:nvSpPr>
        <p:spPr>
          <a:xfrm>
            <a:off x="333756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347472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347472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6.2%</a:t>
            </a:r>
            <a:endParaRPr lang="en-US" sz="2400" dirty="0"/>
          </a:p>
        </p:txBody>
      </p:sp>
      <p:sp>
        <p:nvSpPr>
          <p:cNvPr id="10" name="Shape 8"/>
          <p:cNvSpPr/>
          <p:nvPr/>
        </p:nvSpPr>
        <p:spPr>
          <a:xfrm>
            <a:off x="612648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626364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626364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67.0%</a:t>
            </a:r>
            <a:endParaRPr lang="en-US" sz="2400" dirty="0"/>
          </a:p>
        </p:txBody>
      </p:sp>
      <p:sp>
        <p:nvSpPr>
          <p:cNvPr id="13" name="Shape 11"/>
          <p:cNvSpPr/>
          <p:nvPr/>
        </p:nvSpPr>
        <p:spPr>
          <a:xfrm>
            <a:off x="8915400" y="2194560"/>
            <a:ext cx="2651760" cy="1097280"/>
          </a:xfrm>
          <a:prstGeom prst="rect">
            <a:avLst/>
          </a:prstGeom>
          <a:solidFill>
            <a:srgbClr val="FFFFFF"/>
          </a:solidFill>
          <a:ln w="6350">
            <a:solidFill>
              <a:srgbClr val="E5E7EB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9052560" y="2286000"/>
            <a:ext cx="237744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spc="200" kern="0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FTE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9052560" y="2560320"/>
            <a:ext cx="2377440" cy="640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—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54864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Operationele performance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54864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EBITDA-marge van 6.2% ligt onder de mediaan van de peer group (mediaan 7.3%, n=299 peers). Onder de mediaan — verbeterpotentieel afhankelijk van cost structure.</a:t>
            </a:r>
            <a:endParaRPr lang="en-US" sz="1000" dirty="0"/>
          </a:p>
        </p:txBody>
      </p:sp>
      <p:sp>
        <p:nvSpPr>
          <p:cNvPr id="18" name="Text 16"/>
          <p:cNvSpPr/>
          <p:nvPr/>
        </p:nvSpPr>
        <p:spPr>
          <a:xfrm>
            <a:off x="6172200" y="38404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Kapitaalstructuur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6172200" y="41148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Solvabiliteit staat op 67.0% (boven de mediaan). Leverage ratio (langlopende schuld / EBITDA): 3.17 (in het bovenste kwartiel). Solide balans met weinig schuldenlast — ruimte voor dividend capacity of add-on acquisities.</a:t>
            </a:r>
            <a:endParaRPr lang="en-US" sz="1000" dirty="0"/>
          </a:p>
        </p:txBody>
      </p:sp>
      <p:sp>
        <p:nvSpPr>
          <p:cNvPr id="20" name="Text 18"/>
          <p:cNvSpPr/>
          <p:nvPr/>
        </p:nvSpPr>
        <p:spPr>
          <a:xfrm>
            <a:off x="54864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Groei &amp; tijdreeks</a:t>
            </a:r>
            <a:endParaRPr lang="en-US" sz="1300" dirty="0"/>
          </a:p>
        </p:txBody>
      </p:sp>
      <p:sp>
        <p:nvSpPr>
          <p:cNvPr id="21" name="Text 19"/>
          <p:cNvSpPr/>
          <p:nvPr/>
        </p:nvSpPr>
        <p:spPr>
          <a:xfrm>
            <a:off x="54864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Omzet-groei gemiddeld 4.4% per jaar over 3 boekjaren. Omzet-ontwikkeling stabiel, in lijn met sector-trend.</a:t>
            </a:r>
            <a:endParaRPr lang="en-US" sz="1000" dirty="0"/>
          </a:p>
        </p:txBody>
      </p:sp>
      <p:sp>
        <p:nvSpPr>
          <p:cNvPr id="22" name="Text 20"/>
          <p:cNvSpPr/>
          <p:nvPr/>
        </p:nvSpPr>
        <p:spPr>
          <a:xfrm>
            <a:off x="6172200" y="5212080"/>
            <a:ext cx="539496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Personeel</a:t>
            </a:r>
            <a:endParaRPr lang="en-US" sz="1300" dirty="0"/>
          </a:p>
        </p:txBody>
      </p:sp>
      <p:sp>
        <p:nvSpPr>
          <p:cNvPr id="23" name="Text 21"/>
          <p:cNvSpPr/>
          <p:nvPr/>
        </p:nvSpPr>
        <p:spPr>
          <a:xfrm>
            <a:off x="6172200" y="5486400"/>
            <a:ext cx="5394960" cy="10058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Personeelsdata onvolledig.</a:t>
            </a:r>
            <a:endParaRPr lang="en-US" sz="1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Financiële tijdreeks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91440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965960"/>
                <a:gridCol w="1965960"/>
                <a:gridCol w="1965960"/>
                <a:gridCol w="19659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2021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2022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2024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 zorg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€79.2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€80.6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€84.0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€90.0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Bedrijfsresultaat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€4.3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€7.6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€8.6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10.1%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9.5%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10.3%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Resultaat boekjaar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Materiële vaste activa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€62.5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€57.0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€54.7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Liquide middelen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€20.4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€25.9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€39.6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Eigen vermogen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€54.2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€56.4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€59.8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€65.3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Langlopende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€23.7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€21.7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€19.7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€17.7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Kortlopende schulden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€11.5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€13.3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€12.6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€14.5 mln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60.7%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61.7%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65.0%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67.0%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2.97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2.84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2.28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3.17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FTE totaal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983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Omzet-groei 1Y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—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1.8%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0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7.2%</a:t>
                      </a:r>
                      <a:endParaRPr lang="en-US" sz="10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Peer benchmark — VVT 2024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86868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0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Kwartielen binnen zelfde subsector, zelfde boekjaar. Bron: eigen berekening op jaarverantwoordingzorg.nl.</a:t>
            </a:r>
            <a:endParaRPr lang="en-US" sz="1000" dirty="0"/>
          </a:p>
        </p:txBody>
      </p:sp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48640" y="1463040"/>
          <a:ext cx="11064240" cy="914400"/>
        </p:xfrm>
        <a:graphic>
          <a:graphicData uri="http://schemas.openxmlformats.org/drawingml/2006/table">
            <a:tbl>
              <a:tblPr/>
              <a:tblGrid>
                <a:gridCol w="3200400"/>
                <a:gridCol w="1554480"/>
                <a:gridCol w="1645920"/>
                <a:gridCol w="1554480"/>
                <a:gridCol w="1828800"/>
                <a:gridCol w="1280160"/>
              </a:tblGrid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KPI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P25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Mediaan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P75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Entity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FFFFFF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n peers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F1F3D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EBITDA-marge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10.6%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299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Solvabiliteit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21.6%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46.2%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68.2%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67.0%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1476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Leverage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0.00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1.26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3.17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941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Personeelskosten-ratio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49.1%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58.7%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53.9%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298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algn="l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Omzetgroei 1Y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7.4%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9.8%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0F1F3D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13.3%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b="1" dirty="0">
                          <a:solidFill>
                            <a:srgbClr val="B8973B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7.2%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 indent="0" marL="0">
                        <a:buNone/>
                      </a:pPr>
                      <a:r>
                        <a:rPr lang="en-US" sz="1100" dirty="0">
                          <a:solidFill>
                            <a:srgbClr val="6B7280"/>
                          </a:solidFill>
                          <a:latin typeface="Calibri" pitchFamily="34" charset="0"/>
                          <a:ea typeface="Calibri" pitchFamily="34" charset="-122"/>
                          <a:cs typeface="Calibri" pitchFamily="34" charset="-120"/>
                        </a:rPr>
                        <a:t>290</a:t>
                      </a:r>
                      <a:endParaRPr lang="en-US" sz="1100" dirty="0">
                        <a:latin typeface="Calibri" charset="0"/>
                        <a:ea typeface="Calibri" charset="0"/>
                        <a:cs typeface="Calibri" charset="0"/>
                      </a:endParaRPr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5E7EB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5" name="Text 2"/>
          <p:cNvSpPr/>
          <p:nvPr/>
        </p:nvSpPr>
        <p:spPr>
          <a:xfrm>
            <a:off x="548640" y="621792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Gouden kolom = waarde voor deze entity. Rij met mediaan dikgedrukt.</a:t>
            </a:r>
            <a:endParaRPr lang="en-US" sz="9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AFAF7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48640" y="3657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0F1F3D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Methodology &amp; bronnen</a:t>
            </a:r>
            <a:endParaRPr lang="en-US" sz="2200" dirty="0"/>
          </a:p>
        </p:txBody>
      </p:sp>
      <p:sp>
        <p:nvSpPr>
          <p:cNvPr id="3" name="Text 1"/>
          <p:cNvSpPr/>
          <p:nvPr/>
        </p:nvSpPr>
        <p:spPr>
          <a:xfrm>
            <a:off x="548640" y="1005840"/>
            <a:ext cx="10972800" cy="5029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Bron: jaarverantwoordingzorg.nl DigiMV-datasets boekjaren 2021–2024 (2021 via prior-year retro-backfill uit 2022-filing)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Entity resolution op basis van KvK-nummer (ExternalOrganizationId), 99.98% dekking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Canonical KPI mapping: q*_0 (concern, WTZa-post 2022) op concernniveau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EBITDA = bedrijfsresultaat + afschrijvingen (proxy, NL-zorg context)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Outlier-filtering via IQR-methode (3× IQR van kwartielen binnen peer-group)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Subsector-classificatie: qAGBzorgsoortOrg (2022–2023) + qTypeWTZaZorg (2024) → 8 canonical subsectors</a:t>
            </a:r>
            <a:endParaRPr lang="en-US" sz="1100" dirty="0"/>
          </a:p>
          <a:p>
            <a:pPr indent="0" marL="0">
              <a:buNone/>
            </a:pP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0F1F3D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Peer benchmarks: mediaan + P25/P75 per subsector, per boekjaar, omzet &gt; €500k</a:t>
            </a:r>
            <a:endParaRPr lang="en-US" sz="1100" dirty="0"/>
          </a:p>
        </p:txBody>
      </p:sp>
      <p:sp>
        <p:nvSpPr>
          <p:cNvPr id="4" name="Text 2"/>
          <p:cNvSpPr/>
          <p:nvPr/>
        </p:nvSpPr>
        <p:spPr>
          <a:xfrm>
            <a:off x="548640" y="6309360"/>
            <a:ext cx="109728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6B7280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SIH is een demo-omgeving. Niet voor publicatie. © 2026 Provato Playground.</a:t>
            </a:r>
            <a:endParaRPr 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SIH pitch book — Stichting Liberein</dc:title>
  <dc:subject>PptxGenJS Presentation</dc:subject>
  <dc:creator>SIH — Sector Intelligence Healthcare</dc:creator>
  <cp:lastModifiedBy>SIH — Sector Intelligence Healthcare</cp:lastModifiedBy>
  <cp:revision>1</cp:revision>
  <dcterms:created xsi:type="dcterms:W3CDTF">2026-08-17T15:24:09Z</dcterms:created>
  <dcterms:modified xsi:type="dcterms:W3CDTF">2026-08-17T15:24:09Z</dcterms:modified>
</cp:coreProperties>
</file>