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notesMasterIdLst>
    <p:notesMasterId r:id="rId7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notesMaster" Target="notesMasters/notesMaster1.xml"/><Relationship Id="rId8" Type="http://schemas.openxmlformats.org/officeDocument/2006/relationships/presProps" Target="presProps.xml"/><Relationship Id="rId9" Type="http://schemas.openxmlformats.org/officeDocument/2006/relationships/viewProps" Target="viewProps.xml"/><Relationship Id="rId10" Type="http://schemas.openxmlformats.org/officeDocument/2006/relationships/theme" Target="theme/theme1.xml"/><Relationship Id="rId1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1828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SIH</a:t>
            </a:r>
            <a:endParaRPr lang="en-US" sz="1800" dirty="0"/>
          </a:p>
        </p:txBody>
      </p:sp>
      <p:sp>
        <p:nvSpPr>
          <p:cNvPr id="3" name="Text 1"/>
          <p:cNvSpPr/>
          <p:nvPr/>
        </p:nvSpPr>
        <p:spPr>
          <a:xfrm>
            <a:off x="548640" y="777240"/>
            <a:ext cx="45720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Sector Intelligence Healthcare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548640" y="2286000"/>
            <a:ext cx="109728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Vitadent B.V.</a:t>
            </a:r>
            <a:endParaRPr lang="en-US" sz="4000" dirty="0"/>
          </a:p>
        </p:txBody>
      </p:sp>
      <p:sp>
        <p:nvSpPr>
          <p:cNvPr id="5" name="Text 3"/>
          <p:cNvSpPr/>
          <p:nvPr/>
        </p:nvSpPr>
        <p:spPr>
          <a:xfrm>
            <a:off x="548640" y="3657600"/>
            <a:ext cx="109728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ELZ — Eerstelijnszorg</a:t>
            </a:r>
            <a:endParaRPr lang="en-US" sz="1600" dirty="0"/>
          </a:p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Rotterdam · 3044 BC</a:t>
            </a:r>
            <a:endParaRPr lang="en-US" sz="1600" dirty="0"/>
          </a:p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KvK 62687034 · Boekjaren 2024–2024</a:t>
            </a:r>
            <a:endParaRPr lang="en-US" sz="1600" dirty="0"/>
          </a:p>
        </p:txBody>
      </p:sp>
      <p:sp>
        <p:nvSpPr>
          <p:cNvPr id="6" name="Text 4"/>
          <p:cNvSpPr/>
          <p:nvPr/>
        </p:nvSpPr>
        <p:spPr>
          <a:xfrm>
            <a:off x="548640" y="621792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Gegenereerd 17-8-2026</a:t>
            </a:r>
            <a:endParaRPr lang="en-US" sz="9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Executive summary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1005840"/>
            <a:ext cx="109728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Vitadent B.V. is actief in Eerstelijnszorg. In boekjaar 2024 rapporteerde de organisatie een omzet van €21.0 mln met een EBITDA-marge van 19.1%. Rapportage-historie omvat 1 boekjaar.</a:t>
            </a:r>
            <a:endParaRPr lang="en-US" sz="1400" dirty="0"/>
          </a:p>
        </p:txBody>
      </p:sp>
      <p:sp>
        <p:nvSpPr>
          <p:cNvPr id="4" name="Shape 2"/>
          <p:cNvSpPr/>
          <p:nvPr/>
        </p:nvSpPr>
        <p:spPr>
          <a:xfrm>
            <a:off x="54864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68580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Omzet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68580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€21.0 mln</a:t>
            </a:r>
            <a:endParaRPr lang="en-US" sz="2400" dirty="0"/>
          </a:p>
        </p:txBody>
      </p:sp>
      <p:sp>
        <p:nvSpPr>
          <p:cNvPr id="7" name="Shape 5"/>
          <p:cNvSpPr/>
          <p:nvPr/>
        </p:nvSpPr>
        <p:spPr>
          <a:xfrm>
            <a:off x="333756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347472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EBITDA-marge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347472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19.1%</a:t>
            </a:r>
            <a:endParaRPr lang="en-US" sz="2400" dirty="0"/>
          </a:p>
        </p:txBody>
      </p:sp>
      <p:sp>
        <p:nvSpPr>
          <p:cNvPr id="10" name="Shape 8"/>
          <p:cNvSpPr/>
          <p:nvPr/>
        </p:nvSpPr>
        <p:spPr>
          <a:xfrm>
            <a:off x="612648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626364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Solvabiliteit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626364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76.0%</a:t>
            </a:r>
            <a:endParaRPr lang="en-US" sz="2400" dirty="0"/>
          </a:p>
        </p:txBody>
      </p:sp>
      <p:sp>
        <p:nvSpPr>
          <p:cNvPr id="13" name="Shape 11"/>
          <p:cNvSpPr/>
          <p:nvPr/>
        </p:nvSpPr>
        <p:spPr>
          <a:xfrm>
            <a:off x="891540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905256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FTE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905256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—</a:t>
            </a:r>
            <a:endParaRPr lang="en-US" sz="2400" dirty="0"/>
          </a:p>
        </p:txBody>
      </p:sp>
      <p:sp>
        <p:nvSpPr>
          <p:cNvPr id="16" name="Text 14"/>
          <p:cNvSpPr/>
          <p:nvPr/>
        </p:nvSpPr>
        <p:spPr>
          <a:xfrm>
            <a:off x="548640" y="38404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Operationele performance</a:t>
            </a:r>
            <a:endParaRPr lang="en-US" sz="1300" dirty="0"/>
          </a:p>
        </p:txBody>
      </p:sp>
      <p:sp>
        <p:nvSpPr>
          <p:cNvPr id="17" name="Text 15"/>
          <p:cNvSpPr/>
          <p:nvPr/>
        </p:nvSpPr>
        <p:spPr>
          <a:xfrm>
            <a:off x="548640" y="41148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EBITDA-marge van 19.1% ligt in het bovenste kwartiel van de peer group (mediaan 3.8%, n=53 peers). Duidt op operationele outperformance — nader onderzoek waard voor buy-side engagements.</a:t>
            </a:r>
            <a:endParaRPr lang="en-US" sz="1000" dirty="0"/>
          </a:p>
        </p:txBody>
      </p:sp>
      <p:sp>
        <p:nvSpPr>
          <p:cNvPr id="18" name="Text 16"/>
          <p:cNvSpPr/>
          <p:nvPr/>
        </p:nvSpPr>
        <p:spPr>
          <a:xfrm>
            <a:off x="6172200" y="38404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Kapitaalstructuur</a:t>
            </a:r>
            <a:endParaRPr lang="en-US" sz="1300" dirty="0"/>
          </a:p>
        </p:txBody>
      </p:sp>
      <p:sp>
        <p:nvSpPr>
          <p:cNvPr id="19" name="Text 17"/>
          <p:cNvSpPr/>
          <p:nvPr/>
        </p:nvSpPr>
        <p:spPr>
          <a:xfrm>
            <a:off x="6172200" y="41148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Solvabiliteit staat op 76.0% (boven de mediaan). Leverage ratio (langlopende schuld / EBITDA): 0.00 (boven de mediaan). Solide balans met weinig schuldenlast — ruimte voor dividend capacity of add-on acquisities.</a:t>
            </a:r>
            <a:endParaRPr lang="en-US" sz="1000" dirty="0"/>
          </a:p>
        </p:txBody>
      </p:sp>
      <p:sp>
        <p:nvSpPr>
          <p:cNvPr id="20" name="Text 18"/>
          <p:cNvSpPr/>
          <p:nvPr/>
        </p:nvSpPr>
        <p:spPr>
          <a:xfrm>
            <a:off x="548640" y="52120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Groei &amp; tijdreeks</a:t>
            </a:r>
            <a:endParaRPr lang="en-US" sz="1300" dirty="0"/>
          </a:p>
        </p:txBody>
      </p:sp>
      <p:sp>
        <p:nvSpPr>
          <p:cNvPr id="21" name="Text 19"/>
          <p:cNvSpPr/>
          <p:nvPr/>
        </p:nvSpPr>
        <p:spPr>
          <a:xfrm>
            <a:off x="548640" y="54864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Onvoldoende tijdreeks-data voor groeitrend-analyse.</a:t>
            </a:r>
            <a:endParaRPr lang="en-US" sz="1000" dirty="0"/>
          </a:p>
        </p:txBody>
      </p:sp>
      <p:sp>
        <p:nvSpPr>
          <p:cNvPr id="22" name="Text 20"/>
          <p:cNvSpPr/>
          <p:nvPr/>
        </p:nvSpPr>
        <p:spPr>
          <a:xfrm>
            <a:off x="6172200" y="52120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Personeel</a:t>
            </a:r>
            <a:endParaRPr lang="en-US" sz="1300" dirty="0"/>
          </a:p>
        </p:txBody>
      </p:sp>
      <p:sp>
        <p:nvSpPr>
          <p:cNvPr id="23" name="Text 21"/>
          <p:cNvSpPr/>
          <p:nvPr/>
        </p:nvSpPr>
        <p:spPr>
          <a:xfrm>
            <a:off x="6172200" y="54864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Personeelsdata onvolledig.</a:t>
            </a:r>
            <a:endParaRPr lang="en-US" sz="1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Financiële tijdreeks</a:t>
            </a:r>
            <a:endParaRPr lang="en-US" sz="2200" dirty="0"/>
          </a:p>
        </p:txBody>
      </p:sp>
      <p:graphicFrame>
        <p:nvGraphicFramePr>
          <p:cNvPr id="4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914400"/>
          <a:ext cx="11064240" cy="914400"/>
        </p:xfrm>
        <a:graphic>
          <a:graphicData uri="http://schemas.openxmlformats.org/drawingml/2006/table">
            <a:tbl>
              <a:tblPr/>
              <a:tblGrid>
                <a:gridCol w="3200400"/>
                <a:gridCol w="7863840"/>
              </a:tblGrid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KPI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2024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 zorg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€21.0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Bedrijfsresultaat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EBITDA-marge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19.1%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Resultaat boekjaar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Materiële vaste activa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Liquide middelen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Eigen vermogen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€11.0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Langlopende schulden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Kortlopende schulden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Solvabiliteit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76.0%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Leverage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FTE totaal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Omzet-groei 1Y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Peer benchmark — ELZ 2024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86868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Kwartielen binnen zelfde subsector, zelfde boekjaar. Bron: eigen berekening op jaarverantwoordingzorg.nl.</a:t>
            </a:r>
            <a:endParaRPr lang="en-US" sz="1000" dirty="0"/>
          </a:p>
        </p:txBody>
      </p:sp>
      <p:graphicFrame>
        <p:nvGraphicFramePr>
          <p:cNvPr id="5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1463040"/>
          <a:ext cx="11064240" cy="914400"/>
        </p:xfrm>
        <a:graphic>
          <a:graphicData uri="http://schemas.openxmlformats.org/drawingml/2006/table">
            <a:tbl>
              <a:tblPr/>
              <a:tblGrid>
                <a:gridCol w="3200400"/>
                <a:gridCol w="1554480"/>
                <a:gridCol w="1645920"/>
                <a:gridCol w="1554480"/>
                <a:gridCol w="1828800"/>
                <a:gridCol w="1280160"/>
              </a:tblGrid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KPI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P25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Mediaan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P75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Entity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n peers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EBITDA-marge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0.1%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3.8%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8.1%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19.1%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53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Solvabiliteit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29.0%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54.9%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76.1%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76.0%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3156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Leverage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0.24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2870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Personeelskosten-ratio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21.8%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34.4%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56.3%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35.4%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Omzetgroei 1Y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6.9%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9.7%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11.0%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" name="Text 2"/>
          <p:cNvSpPr/>
          <p:nvPr/>
        </p:nvSpPr>
        <p:spPr>
          <a:xfrm>
            <a:off x="548640" y="621792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Gouden kolom = waarde voor deze entity. Rij met mediaan dikgedrukt.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Methodology &amp; bronnen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1005840"/>
            <a:ext cx="10972800" cy="5029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Bron: jaarverantwoordingzorg.nl DigiMV-datasets boekjaren 2021–2024 (2021 via prior-year retro-backfill uit 2022-filing)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Entity resolution op basis van KvK-nummer (ExternalOrganizationId), 99.98% dekking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Canonical KPI mapping: q*_0 (concern, WTZa-post 2022) op concernniveau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EBITDA = bedrijfsresultaat + afschrijvingen (proxy, NL-zorg context)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Outlier-filtering via IQR-methode (3× IQR van kwartielen binnen peer-group)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Subsector-classificatie: qAGBzorgsoortOrg (2022–2023) + qTypeWTZaZorg (2024) → 8 canonical subsectors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Peer benchmarks: mediaan + P25/P75 per subsector, per boekjaar, omzet &gt; €500k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548640" y="630936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SIH is een demo-omgeving. Niet voor publicatie. © 2026 Provato Playground.</a:t>
            </a:r>
            <a:endParaRPr lang="en-US" sz="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5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8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SIH pitch book — Vitadent B.V.</dc:title>
  <dc:subject>PptxGenJS Presentation</dc:subject>
  <dc:creator>SIH — Sector Intelligence Healthcare</dc:creator>
  <cp:lastModifiedBy>SIH — Sector Intelligence Healthcare</cp:lastModifiedBy>
  <cp:revision>1</cp:revision>
  <dcterms:created xsi:type="dcterms:W3CDTF">2026-08-17T15:27:24Z</dcterms:created>
  <dcterms:modified xsi:type="dcterms:W3CDTF">2026-08-17T15:27:24Z</dcterms:modified>
</cp:coreProperties>
</file>