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notesMasterIdLst>
    <p:notesMasterId r:id="rId7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notesMaster" Target="notesMasters/notesMaster1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A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828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SIH</a:t>
            </a:r>
            <a:endParaRPr lang="en-US" sz="18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45720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spc="200" kern="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Sector Intelligence Healthcare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48640" y="2286000"/>
            <a:ext cx="109728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40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H&amp;H Podotherapie B.V.</a:t>
            </a:r>
            <a:endParaRPr lang="en-US" sz="4000" dirty="0"/>
          </a:p>
        </p:txBody>
      </p:sp>
      <p:sp>
        <p:nvSpPr>
          <p:cNvPr id="5" name="Text 3"/>
          <p:cNvSpPr/>
          <p:nvPr/>
        </p:nvSpPr>
        <p:spPr>
          <a:xfrm>
            <a:off x="548640" y="3657600"/>
            <a:ext cx="109728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ELZ — Eerstelijnszorg</a:t>
            </a:r>
            <a:endParaRPr lang="en-US" sz="1600" dirty="0"/>
          </a:p>
          <a:p>
            <a:pPr indent="0" marL="0">
              <a:buNone/>
            </a:pPr>
            <a:r>
              <a:rPr lang="en-US" sz="16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Grubbenvorst · 5971 LW</a:t>
            </a:r>
            <a:endParaRPr lang="en-US" sz="1600" dirty="0"/>
          </a:p>
          <a:p>
            <a:pPr indent="0" marL="0">
              <a:buNone/>
            </a:pPr>
            <a:r>
              <a:rPr lang="en-US" sz="16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KvK 56685912 · Boekjaren 2024–2024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548640" y="62179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Gegenereerd 17-6-2026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A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Executive summary</a:t>
            </a:r>
            <a:endParaRPr lang="en-US" sz="2200" dirty="0"/>
          </a:p>
        </p:txBody>
      </p:sp>
      <p:sp>
        <p:nvSpPr>
          <p:cNvPr id="3" name="Text 1"/>
          <p:cNvSpPr/>
          <p:nvPr/>
        </p:nvSpPr>
        <p:spPr>
          <a:xfrm>
            <a:off x="548640" y="1005840"/>
            <a:ext cx="109728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H&amp;H Podotherapie B.V. is actief in Eerstelijnszorg. In boekjaar 2024 rapporteerde de organisatie een omzet van €15.7 mln met een EBITDA-marge van 14.2%. Rapportage-historie omvat 1 boekjaar.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2194560"/>
            <a:ext cx="2651760" cy="1097280"/>
          </a:xfrm>
          <a:prstGeom prst="rect">
            <a:avLst/>
          </a:prstGeom>
          <a:solidFill>
            <a:srgbClr val="FFFFFF"/>
          </a:solidFill>
          <a:ln w="6350">
            <a:solidFill>
              <a:srgbClr val="E5E7E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685800" y="2286000"/>
            <a:ext cx="2377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spc="200" kern="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Omzet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685800" y="2560320"/>
            <a:ext cx="23774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€15.7 mln</a:t>
            </a:r>
            <a:endParaRPr lang="en-US" sz="2400" dirty="0"/>
          </a:p>
        </p:txBody>
      </p:sp>
      <p:sp>
        <p:nvSpPr>
          <p:cNvPr id="7" name="Shape 5"/>
          <p:cNvSpPr/>
          <p:nvPr/>
        </p:nvSpPr>
        <p:spPr>
          <a:xfrm>
            <a:off x="3337560" y="2194560"/>
            <a:ext cx="2651760" cy="1097280"/>
          </a:xfrm>
          <a:prstGeom prst="rect">
            <a:avLst/>
          </a:prstGeom>
          <a:solidFill>
            <a:srgbClr val="FFFFFF"/>
          </a:solidFill>
          <a:ln w="6350">
            <a:solidFill>
              <a:srgbClr val="E5E7E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3474720" y="2286000"/>
            <a:ext cx="2377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spc="200" kern="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EBITDA-marge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3474720" y="2560320"/>
            <a:ext cx="23774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14.2%</a:t>
            </a:r>
            <a:endParaRPr lang="en-US" sz="2400" dirty="0"/>
          </a:p>
        </p:txBody>
      </p:sp>
      <p:sp>
        <p:nvSpPr>
          <p:cNvPr id="10" name="Shape 8"/>
          <p:cNvSpPr/>
          <p:nvPr/>
        </p:nvSpPr>
        <p:spPr>
          <a:xfrm>
            <a:off x="6126480" y="2194560"/>
            <a:ext cx="2651760" cy="1097280"/>
          </a:xfrm>
          <a:prstGeom prst="rect">
            <a:avLst/>
          </a:prstGeom>
          <a:solidFill>
            <a:srgbClr val="FFFFFF"/>
          </a:solidFill>
          <a:ln w="6350">
            <a:solidFill>
              <a:srgbClr val="E5E7E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263640" y="2286000"/>
            <a:ext cx="2377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spc="200" kern="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Solvabiliteit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6263640" y="2560320"/>
            <a:ext cx="23774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51.3%</a:t>
            </a:r>
            <a:endParaRPr lang="en-US" sz="2400" dirty="0"/>
          </a:p>
        </p:txBody>
      </p:sp>
      <p:sp>
        <p:nvSpPr>
          <p:cNvPr id="13" name="Shape 11"/>
          <p:cNvSpPr/>
          <p:nvPr/>
        </p:nvSpPr>
        <p:spPr>
          <a:xfrm>
            <a:off x="8915400" y="2194560"/>
            <a:ext cx="2651760" cy="1097280"/>
          </a:xfrm>
          <a:prstGeom prst="rect">
            <a:avLst/>
          </a:prstGeom>
          <a:solidFill>
            <a:srgbClr val="FFFFFF"/>
          </a:solidFill>
          <a:ln w="6350">
            <a:solidFill>
              <a:srgbClr val="E5E7E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052560" y="2286000"/>
            <a:ext cx="2377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spc="200" kern="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FTE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9052560" y="2560320"/>
            <a:ext cx="23774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548640" y="3840480"/>
            <a:ext cx="5394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Operationele performance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548640" y="4114800"/>
            <a:ext cx="53949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EBITDA-marge van 14.2% ligt in het bovenste kwartiel van de peer group (mediaan 3.8%, n=53 peers). Duidt op operationele outperformance — nader onderzoek waard voor buy-side engagements.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6172200" y="3840480"/>
            <a:ext cx="5394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Kapitaalstructuur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6172200" y="4114800"/>
            <a:ext cx="53949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Solvabiliteit staat op 51.3% (onder de mediaan). Leverage ratio (langlopende schuld / EBITDA): 0.06 (boven de mediaan). Solide balans met weinig schuldenlast — ruimte voor dividend capacity of add-on acquisities.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548640" y="5212080"/>
            <a:ext cx="5394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Groei &amp; tijdreeks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48640" y="5486400"/>
            <a:ext cx="53949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Onvoldoende tijdreeks-data voor groeitrend-analyse.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6172200" y="5212080"/>
            <a:ext cx="5394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Personeel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6172200" y="5486400"/>
            <a:ext cx="53949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Personeelsdata onvolledig.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A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Financiële tijdreeks</a:t>
            </a:r>
            <a:endParaRPr lang="en-US" sz="22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914400"/>
          <a:ext cx="11064240" cy="914400"/>
        </p:xfrm>
        <a:graphic>
          <a:graphicData uri="http://schemas.openxmlformats.org/drawingml/2006/table">
            <a:tbl>
              <a:tblPr/>
              <a:tblGrid>
                <a:gridCol w="3200400"/>
                <a:gridCol w="7863840"/>
              </a:tblGrid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KPI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1F3D"/>
                    </a:solidFill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2024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1F3D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Omzet zorg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€15.7 mln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Bedrijfsresultaat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€1.8 mln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EBITDA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€2.2 mln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EBITDA-marge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14.2%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Resultaat boekjaar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€1.3 mln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Materiële vaste activa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€736k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Liquide middelen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€289k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Eigen vermogen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€2.0 mln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Langlopende schulden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€133k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Kortlopende schulden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€1.8 mln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Solvabiliteit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51.3%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Leverage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0.06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FTE totaal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—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Omzet-groei 1Y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0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—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A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Peer benchmark — ELZ 2024</a:t>
            </a:r>
            <a:endParaRPr lang="en-US" sz="22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Kwartielen binnen zelfde subsector, zelfde boekjaar. Bron: eigen berekening op jaarverantwoordingzorg.nl.</a:t>
            </a:r>
            <a:endParaRPr lang="en-US" sz="10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463040"/>
          <a:ext cx="11064240" cy="914400"/>
        </p:xfrm>
        <a:graphic>
          <a:graphicData uri="http://schemas.openxmlformats.org/drawingml/2006/table">
            <a:tbl>
              <a:tblPr/>
              <a:tblGrid>
                <a:gridCol w="3200400"/>
                <a:gridCol w="1554480"/>
                <a:gridCol w="1645920"/>
                <a:gridCol w="1554480"/>
                <a:gridCol w="1828800"/>
                <a:gridCol w="1280160"/>
              </a:tblGrid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KPI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1F3D"/>
                    </a:solidFill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P25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1F3D"/>
                    </a:solidFill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Mediaan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1F3D"/>
                    </a:solidFill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P75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1F3D"/>
                    </a:solidFill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Entity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1F3D"/>
                    </a:solidFill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 peers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1F3D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EBITDA-marge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0.1%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3.8%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8.1%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B897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14.2%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6B728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53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Solvabiliteit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29.0%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54.9%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76.1%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B897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51.3%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6B728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3156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Leverage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0.24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B897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0.06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6B728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2870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Personeelskosten-ratio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21.8%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34.4%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56.3%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B897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33.3%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6B728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Omzetgroei 1Y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6.9%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9.7%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0F1F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11.0%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b="1" dirty="0">
                          <a:solidFill>
                            <a:srgbClr val="B897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—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100" dirty="0">
                          <a:solidFill>
                            <a:srgbClr val="6B728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548640" y="621792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Gouden kolom = waarde voor deze entity. Rij met mediaan dikgedrukt.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A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F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Methodology &amp; bronnen</a:t>
            </a:r>
            <a:endParaRPr lang="en-US" sz="2200" dirty="0"/>
          </a:p>
        </p:txBody>
      </p:sp>
      <p:sp>
        <p:nvSpPr>
          <p:cNvPr id="3" name="Text 1"/>
          <p:cNvSpPr/>
          <p:nvPr/>
        </p:nvSpPr>
        <p:spPr>
          <a:xfrm>
            <a:off x="548640" y="1005840"/>
            <a:ext cx="10972800" cy="502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Bron: jaarverantwoordingzorg.nl DigiMV-datasets boekjaren 2021–2024 (2021 via prior-year retro-backfill uit 2022-filing)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Entity resolution op basis van KvK-nummer (ExternalOrganizationId), 99.98% dekking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Canonical KPI mapping: q*_0 (concern, WTZa-post 2022) op concernniveau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EBITDA = bedrijfsresultaat + afschrijvingen (proxy, NL-zorg context)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Outlier-filtering via IQR-methode (3× IQR van kwartielen binnen peer-group)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Subsector-classificatie: qAGBzorgsoortOrg (2022–2023) + qTypeWTZaZorg (2024) → 8 canonical subsectors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0F1F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Peer benchmarks: mediaan + P25/P75 per subsector, per boekjaar, omzet &gt; €500k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48640" y="630936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SIH is een demo-omgeving. Niet voor publicatie. © 2026 Provato Playground.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SIH pitch book — H&amp;H Podotherapie B.V.</dc:title>
  <dc:subject>PptxGenJS Presentation</dc:subject>
  <dc:creator>SIH — Sector Intelligence Healthcare</dc:creator>
  <cp:lastModifiedBy>SIH — Sector Intelligence Healthcare</cp:lastModifiedBy>
  <cp:revision>1</cp:revision>
  <dcterms:created xsi:type="dcterms:W3CDTF">2026-06-17T15:09:55Z</dcterms:created>
  <dcterms:modified xsi:type="dcterms:W3CDTF">2026-06-17T15:09:55Z</dcterms:modified>
</cp:coreProperties>
</file>