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828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SIH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548640" y="777240"/>
            <a:ext cx="4572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Sector Intelligence Healthcare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548640" y="2286000"/>
            <a:ext cx="109728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Stichting Valkenhof</a:t>
            </a:r>
            <a:endParaRPr lang="en-US" sz="4000" dirty="0"/>
          </a:p>
        </p:txBody>
      </p:sp>
      <p:sp>
        <p:nvSpPr>
          <p:cNvPr id="5" name="Text 3"/>
          <p:cNvSpPr/>
          <p:nvPr/>
        </p:nvSpPr>
        <p:spPr>
          <a:xfrm>
            <a:off x="548640" y="3657600"/>
            <a:ext cx="10972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VVT — Verpleging, Verzorging &amp; Thuiszorg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Valkenswaard · 5554JV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KvK 41090962 · Boekjaren 2021–2024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548640" y="62179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Gegenereerd 17-8-2026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Executive summary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Stichting Valkenhof is actief in Verpleging, Verzorging &amp; Thuiszorg. In boekjaar 2024 rapporteerde de organisatie een omzet van €57.5 mln met een EBITDA-marge van 3.6%. De entiteit heeft een volledige rapportage-historie over 4 boekjaren (2021–2024).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54864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8580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68580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€57.5 mln</a:t>
            </a:r>
            <a:endParaRPr lang="en-US" sz="2400" dirty="0"/>
          </a:p>
        </p:txBody>
      </p:sp>
      <p:sp>
        <p:nvSpPr>
          <p:cNvPr id="7" name="Shape 5"/>
          <p:cNvSpPr/>
          <p:nvPr/>
        </p:nvSpPr>
        <p:spPr>
          <a:xfrm>
            <a:off x="333756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47472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347472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3.6%</a:t>
            </a:r>
            <a:endParaRPr lang="en-US" sz="2400" dirty="0"/>
          </a:p>
        </p:txBody>
      </p:sp>
      <p:sp>
        <p:nvSpPr>
          <p:cNvPr id="10" name="Shape 8"/>
          <p:cNvSpPr/>
          <p:nvPr/>
        </p:nvSpPr>
        <p:spPr>
          <a:xfrm>
            <a:off x="612648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26364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626364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64.1%</a:t>
            </a:r>
            <a:endParaRPr lang="en-US" sz="2400" dirty="0"/>
          </a:p>
        </p:txBody>
      </p:sp>
      <p:sp>
        <p:nvSpPr>
          <p:cNvPr id="13" name="Shape 11"/>
          <p:cNvSpPr/>
          <p:nvPr/>
        </p:nvSpPr>
        <p:spPr>
          <a:xfrm>
            <a:off x="891540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905256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FTE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905256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—</a:t>
            </a:r>
            <a:endParaRPr lang="en-US" sz="2400" dirty="0"/>
          </a:p>
        </p:txBody>
      </p:sp>
      <p:sp>
        <p:nvSpPr>
          <p:cNvPr id="16" name="Text 14"/>
          <p:cNvSpPr/>
          <p:nvPr/>
        </p:nvSpPr>
        <p:spPr>
          <a:xfrm>
            <a:off x="54864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Operationele performance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54864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 van 3.6% ligt in het onderste kwartiel van de peer group (mediaan 7.3%, n=299 peers). Operationele zwakte is opvallend — potentiële turnaround- of carve-out kandidaat.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617220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Kapitaalstructuur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617220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 staat op 64.1% (boven de mediaan). Leverage ratio (langlopende schuld / EBITDA): 1.44 (in het bovenste kwartiel). Solide balans met weinig schuldenlast — ruimte voor dividend capacity of add-on acquisities.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54864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Groei &amp; tijdreeks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54864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Omzet-groei gemiddeld 4.8% per jaar over 3 boekjaren. Omzet-ontwikkeling stabiel, in lijn met sector-trend.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617220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Personeel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617220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Personeelsdata onvolledig.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Financiële tijdreeks</a:t>
            </a:r>
            <a:endParaRPr lang="en-US" sz="2200" dirty="0"/>
          </a:p>
        </p:txBody>
      </p:sp>
      <p:graphicFrame>
        <p:nvGraphicFramePr>
          <p:cNvPr id="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91440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965960"/>
                <a:gridCol w="1965960"/>
                <a:gridCol w="1965960"/>
                <a:gridCol w="19659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2021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2022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2023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2024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 zorg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€50.0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€51.9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€54.0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€57.5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Bedrijfsresultaat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€-176k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€-116k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13.2%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12.4%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4.0%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3.6%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Resultaat boekjaar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€-614k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€-996k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Materiële vaste activa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€23.6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€21.0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€19.6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€19.2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Liquide middelen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€18.3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€23.0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€23.4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€14.6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Eigen vermogen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€20.4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€23.4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€22.8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€21.8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Langlopende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€14.4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€13.2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€12.1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Kortlopende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€9.0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€9.3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46.9%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52.0%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52.0%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64.1%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2.19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2.05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5.59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1.44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FTE totaal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584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Omzet-groei 1Y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3.9%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3.9%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6.5%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Peer benchmark — VVT 2024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Kwartielen binnen zelfde subsector, zelfde boekjaar. Bron: eigen berekening op jaarverantwoordingzorg.nl.</a:t>
            </a:r>
            <a:endParaRPr lang="en-US" sz="1000" dirty="0"/>
          </a:p>
        </p:txBody>
      </p:sp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46304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554480"/>
                <a:gridCol w="1645920"/>
                <a:gridCol w="1554480"/>
                <a:gridCol w="1828800"/>
                <a:gridCol w="12801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P25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Mediaan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P75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Entity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 peers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10.6%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3.6%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299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21.6%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46.2%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68.2%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64.1%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1476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1.26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1.44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941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Personeelskosten-ratio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49.1%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53.2%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58.7%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56.7%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298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Omzetgroei 1Y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13.3%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6.5%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290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548640" y="621792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Gouden kolom = waarde voor deze entity. Rij met mediaan dikgedrukt.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Methodology &amp; bronnen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5029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Bron: jaarverantwoordingzorg.nl DigiMV-datasets boekjaren 2021–2024 (2021 via prior-year retro-backfill uit 2022-filing)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Entity resolution op basis van KvK-nummer (ExternalOrganizationId), 99.98% dekking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Canonical KPI mapping: q*_0 (concern, WTZa-post 2022) op concernniveau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EBITDA = bedrijfsresultaat + afschrijvingen (proxy, NL-zorg context)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Outlier-filtering via IQR-methode (3× IQR van kwartielen binnen peer-group)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Subsector-classificatie: qAGBzorgsoortOrg (2022–2023) + qTypeWTZaZorg (2024) → 8 canonical subsectors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Peer benchmarks: mediaan + P25/P75 per subsector, per boekjaar, omzet &gt; €500k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548640" y="630936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SIH is een demo-omgeving. Niet voor publicatie. © 2026 Provato Playground.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SIH pitch book — Stichting Valkenhof</dc:title>
  <dc:subject>PptxGenJS Presentation</dc:subject>
  <dc:creator>SIH — Sector Intelligence Healthcare</dc:creator>
  <cp:lastModifiedBy>SIH — Sector Intelligence Healthcare</cp:lastModifiedBy>
  <cp:revision>1</cp:revision>
  <dcterms:created xsi:type="dcterms:W3CDTF">2026-08-17T15:26:11Z</dcterms:created>
  <dcterms:modified xsi:type="dcterms:W3CDTF">2026-08-17T15:26:11Z</dcterms:modified>
</cp:coreProperties>
</file>