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</p:sldIdLst>
  <p:notesMasterIdLst>
    <p:notesMasterId r:id="rId7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notesMaster" Target="notesMasters/notesMaster1.xml"/><Relationship Id="rId8" Type="http://schemas.openxmlformats.org/officeDocument/2006/relationships/presProps" Target="presProps.xml"/><Relationship Id="rId9" Type="http://schemas.openxmlformats.org/officeDocument/2006/relationships/viewProps" Target="viewProps.xml"/><Relationship Id="rId10" Type="http://schemas.openxmlformats.org/officeDocument/2006/relationships/theme" Target="theme/theme1.xml"/><Relationship Id="rId11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18288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SIH</a:t>
            </a: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548640" y="777240"/>
            <a:ext cx="45720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Sector Intelligence Healthcare</a:t>
            </a:r>
            <a:endParaRPr lang="en-US" sz="1000" dirty="0"/>
          </a:p>
        </p:txBody>
      </p:sp>
      <p:sp>
        <p:nvSpPr>
          <p:cNvPr id="4" name="Text 2"/>
          <p:cNvSpPr/>
          <p:nvPr/>
        </p:nvSpPr>
        <p:spPr>
          <a:xfrm>
            <a:off x="548640" y="2286000"/>
            <a:ext cx="1097280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40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Stichting Parlan</a:t>
            </a:r>
            <a:endParaRPr lang="en-US" sz="4000" dirty="0"/>
          </a:p>
        </p:txBody>
      </p:sp>
      <p:sp>
        <p:nvSpPr>
          <p:cNvPr id="5" name="Text 3"/>
          <p:cNvSpPr/>
          <p:nvPr/>
        </p:nvSpPr>
        <p:spPr>
          <a:xfrm>
            <a:off x="548640" y="3657600"/>
            <a:ext cx="10972800" cy="1371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GGZ — Geestelijke Gezondheidszorg</a:t>
            </a:r>
            <a:endParaRPr lang="en-US" sz="1600" dirty="0"/>
          </a:p>
          <a:p>
            <a:pPr indent="0" marL="0">
              <a:buNone/>
            </a:pPr>
            <a:r>
              <a:rPr lang="en-US" sz="16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Alkmaar · 1817 EH</a:t>
            </a:r>
            <a:endParaRPr lang="en-US" sz="1600" dirty="0"/>
          </a:p>
          <a:p>
            <a:pPr indent="0" marL="0">
              <a:buNone/>
            </a:pPr>
            <a:r>
              <a:rPr lang="en-US" sz="16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KvK 37111182 · Boekjaren 2021–2024</a:t>
            </a:r>
            <a:endParaRPr lang="en-US" sz="1600" dirty="0"/>
          </a:p>
        </p:txBody>
      </p:sp>
      <p:sp>
        <p:nvSpPr>
          <p:cNvPr id="6" name="Text 4"/>
          <p:cNvSpPr/>
          <p:nvPr/>
        </p:nvSpPr>
        <p:spPr>
          <a:xfrm>
            <a:off x="548640" y="6217920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Gegenereerd 16-10-2026</a:t>
            </a:r>
            <a:endParaRPr lang="en-US" sz="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Executive summary</a:t>
            </a:r>
            <a:endParaRPr lang="en-US" sz="2200" dirty="0"/>
          </a:p>
        </p:txBody>
      </p:sp>
      <p:sp>
        <p:nvSpPr>
          <p:cNvPr id="3" name="Text 1"/>
          <p:cNvSpPr/>
          <p:nvPr/>
        </p:nvSpPr>
        <p:spPr>
          <a:xfrm>
            <a:off x="548640" y="1005840"/>
            <a:ext cx="1097280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Stichting Parlan is actief in Geestelijke Gezondheidszorg. In boekjaar 2024 rapporteerde de organisatie een omzet van €3.7 mln met een EBITDA-marge van 18.5%. De entiteit heeft een volledige rapportage-historie over 4 boekjaren (2021–2024).</a:t>
            </a:r>
            <a:endParaRPr lang="en-US" sz="1400" dirty="0"/>
          </a:p>
        </p:txBody>
      </p:sp>
      <p:sp>
        <p:nvSpPr>
          <p:cNvPr id="4" name="Shape 2"/>
          <p:cNvSpPr/>
          <p:nvPr/>
        </p:nvSpPr>
        <p:spPr>
          <a:xfrm>
            <a:off x="548640" y="2194560"/>
            <a:ext cx="2651760" cy="1097280"/>
          </a:xfrm>
          <a:prstGeom prst="rect">
            <a:avLst/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685800" y="2286000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Omzet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685800" y="2560320"/>
            <a:ext cx="2377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€3.7 mln</a:t>
            </a:r>
            <a:endParaRPr lang="en-US" sz="2400" dirty="0"/>
          </a:p>
        </p:txBody>
      </p:sp>
      <p:sp>
        <p:nvSpPr>
          <p:cNvPr id="7" name="Shape 5"/>
          <p:cNvSpPr/>
          <p:nvPr/>
        </p:nvSpPr>
        <p:spPr>
          <a:xfrm>
            <a:off x="3337560" y="2194560"/>
            <a:ext cx="2651760" cy="1097280"/>
          </a:xfrm>
          <a:prstGeom prst="rect">
            <a:avLst/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3474720" y="2286000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EBITDA-marge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3474720" y="2560320"/>
            <a:ext cx="2377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18.5%</a:t>
            </a:r>
            <a:endParaRPr lang="en-US" sz="2400" dirty="0"/>
          </a:p>
        </p:txBody>
      </p:sp>
      <p:sp>
        <p:nvSpPr>
          <p:cNvPr id="10" name="Shape 8"/>
          <p:cNvSpPr/>
          <p:nvPr/>
        </p:nvSpPr>
        <p:spPr>
          <a:xfrm>
            <a:off x="6126480" y="2194560"/>
            <a:ext cx="2651760" cy="1097280"/>
          </a:xfrm>
          <a:prstGeom prst="rect">
            <a:avLst/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263640" y="2286000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Solvabiliteit</a:t>
            </a:r>
            <a:endParaRPr lang="en-US" sz="900" dirty="0"/>
          </a:p>
        </p:txBody>
      </p:sp>
      <p:sp>
        <p:nvSpPr>
          <p:cNvPr id="12" name="Text 10"/>
          <p:cNvSpPr/>
          <p:nvPr/>
        </p:nvSpPr>
        <p:spPr>
          <a:xfrm>
            <a:off x="6263640" y="2560320"/>
            <a:ext cx="2377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19.1%</a:t>
            </a:r>
            <a:endParaRPr lang="en-US" sz="2400" dirty="0"/>
          </a:p>
        </p:txBody>
      </p:sp>
      <p:sp>
        <p:nvSpPr>
          <p:cNvPr id="13" name="Shape 11"/>
          <p:cNvSpPr/>
          <p:nvPr/>
        </p:nvSpPr>
        <p:spPr>
          <a:xfrm>
            <a:off x="8915400" y="2194560"/>
            <a:ext cx="2651760" cy="1097280"/>
          </a:xfrm>
          <a:prstGeom prst="rect">
            <a:avLst/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9052560" y="2286000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FTE</a:t>
            </a:r>
            <a:endParaRPr lang="en-US" sz="900" dirty="0"/>
          </a:p>
        </p:txBody>
      </p:sp>
      <p:sp>
        <p:nvSpPr>
          <p:cNvPr id="15" name="Text 13"/>
          <p:cNvSpPr/>
          <p:nvPr/>
        </p:nvSpPr>
        <p:spPr>
          <a:xfrm>
            <a:off x="9052560" y="2560320"/>
            <a:ext cx="2377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602</a:t>
            </a:r>
            <a:endParaRPr lang="en-US" sz="2400" dirty="0"/>
          </a:p>
        </p:txBody>
      </p:sp>
      <p:sp>
        <p:nvSpPr>
          <p:cNvPr id="16" name="Text 14"/>
          <p:cNvSpPr/>
          <p:nvPr/>
        </p:nvSpPr>
        <p:spPr>
          <a:xfrm>
            <a:off x="548640" y="3840480"/>
            <a:ext cx="5394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Operationele performance</a:t>
            </a:r>
            <a:endParaRPr lang="en-US" sz="1300" dirty="0"/>
          </a:p>
        </p:txBody>
      </p:sp>
      <p:sp>
        <p:nvSpPr>
          <p:cNvPr id="17" name="Text 15"/>
          <p:cNvSpPr/>
          <p:nvPr/>
        </p:nvSpPr>
        <p:spPr>
          <a:xfrm>
            <a:off x="548640" y="4114800"/>
            <a:ext cx="53949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EBITDA-marge van 18.5% ligt in het bovenste kwartiel van de peer group (mediaan 6.0%, n=136 peers). Duidt op operationele outperformance — nader onderzoek waard voor buy-side engagements.</a:t>
            </a:r>
            <a:endParaRPr lang="en-US" sz="1000" dirty="0"/>
          </a:p>
        </p:txBody>
      </p:sp>
      <p:sp>
        <p:nvSpPr>
          <p:cNvPr id="18" name="Text 16"/>
          <p:cNvSpPr/>
          <p:nvPr/>
        </p:nvSpPr>
        <p:spPr>
          <a:xfrm>
            <a:off x="6172200" y="3840480"/>
            <a:ext cx="5394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Kapitaalstructuur</a:t>
            </a:r>
            <a:endParaRPr lang="en-US" sz="1300" dirty="0"/>
          </a:p>
        </p:txBody>
      </p:sp>
      <p:sp>
        <p:nvSpPr>
          <p:cNvPr id="19" name="Text 17"/>
          <p:cNvSpPr/>
          <p:nvPr/>
        </p:nvSpPr>
        <p:spPr>
          <a:xfrm>
            <a:off x="6172200" y="4114800"/>
            <a:ext cx="53949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Solvabiliteit staat op 19.1% (in het onderste kwartiel). Leverage ratio (langlopende schuld / EBITDA): 0.00 (boven de mediaan). Kapitaalstructuur binnen normale bandbreedte voor de subsector.</a:t>
            </a:r>
            <a:endParaRPr lang="en-US" sz="1000" dirty="0"/>
          </a:p>
        </p:txBody>
      </p:sp>
      <p:sp>
        <p:nvSpPr>
          <p:cNvPr id="20" name="Text 18"/>
          <p:cNvSpPr/>
          <p:nvPr/>
        </p:nvSpPr>
        <p:spPr>
          <a:xfrm>
            <a:off x="548640" y="5212080"/>
            <a:ext cx="5394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Groei &amp; tijdreeks</a:t>
            </a:r>
            <a:endParaRPr lang="en-US" sz="1300" dirty="0"/>
          </a:p>
        </p:txBody>
      </p:sp>
      <p:sp>
        <p:nvSpPr>
          <p:cNvPr id="21" name="Text 19"/>
          <p:cNvSpPr/>
          <p:nvPr/>
        </p:nvSpPr>
        <p:spPr>
          <a:xfrm>
            <a:off x="548640" y="5486400"/>
            <a:ext cx="53949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Omzet-groei gemiddeld -20.3% per jaar over 3 boekjaren. Krimp in omzet — onderzoek naar onderliggende oorzaken (volume, tariefdruk, afslanking).</a:t>
            </a:r>
            <a:endParaRPr lang="en-US" sz="1000" dirty="0"/>
          </a:p>
        </p:txBody>
      </p:sp>
      <p:sp>
        <p:nvSpPr>
          <p:cNvPr id="22" name="Text 20"/>
          <p:cNvSpPr/>
          <p:nvPr/>
        </p:nvSpPr>
        <p:spPr>
          <a:xfrm>
            <a:off x="6172200" y="5212080"/>
            <a:ext cx="5394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Personeel</a:t>
            </a:r>
            <a:endParaRPr lang="en-US" sz="1300" dirty="0"/>
          </a:p>
        </p:txBody>
      </p:sp>
      <p:sp>
        <p:nvSpPr>
          <p:cNvPr id="23" name="Text 21"/>
          <p:cNvSpPr/>
          <p:nvPr/>
        </p:nvSpPr>
        <p:spPr>
          <a:xfrm>
            <a:off x="6172200" y="5486400"/>
            <a:ext cx="53949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Personeelskosten-ratio van 895.0% over 602 FTE. Hoog arbeidsintensief profiel — typisch voor instellingen met zware zorg-mix.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Financiële tijdreeks</a:t>
            </a:r>
            <a:endParaRPr lang="en-US" sz="2200" dirty="0"/>
          </a:p>
        </p:txBody>
      </p:sp>
      <p:graphicFrame>
        <p:nvGraphicFramePr>
          <p:cNvPr id="4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914400"/>
          <a:ext cx="11064240" cy="914400"/>
        </p:xfrm>
        <a:graphic>
          <a:graphicData uri="http://schemas.openxmlformats.org/drawingml/2006/table">
            <a:tbl>
              <a:tblPr/>
              <a:tblGrid>
                <a:gridCol w="3200400"/>
                <a:gridCol w="1965960"/>
                <a:gridCol w="1965960"/>
                <a:gridCol w="1965960"/>
                <a:gridCol w="1965960"/>
              </a:tblGrid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KPI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2021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2022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2023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2024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Omzet zorg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€57.5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€58.5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€2.8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€3.7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Bedrijfsresultaat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€1.1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€-932k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€861k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€277k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EBITDA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€-261k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€-487k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€1.3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€688k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EBITDA-marge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-0.5%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-0.8%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46.9%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18.5%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Resultaat boekjaar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€1.1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€-1.1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€793k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€349k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Materiële vaste activa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€2.5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€2.4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€2.3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€2.2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Liquide middelen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€4.6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€6.7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€9.8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€10.2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Eigen vermogen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€3.5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€2.4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€3.1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€3.5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Langlopende schulden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€546k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€492k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€451k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€0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Kortlopende schulden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€14.0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€13.8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€14.7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€14.8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Solvabiliteit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19.2%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14.2%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17.2%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19.1%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Leverage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-2.09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-1.01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0.34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0.00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FTE totaal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681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579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594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602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Omzet-groei 1Y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1.7%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-95.2%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32.4%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Peer benchmark — GGZ 2024</a:t>
            </a:r>
            <a:endParaRPr lang="en-US" sz="2200" dirty="0"/>
          </a:p>
        </p:txBody>
      </p:sp>
      <p:sp>
        <p:nvSpPr>
          <p:cNvPr id="3" name="Text 1"/>
          <p:cNvSpPr/>
          <p:nvPr/>
        </p:nvSpPr>
        <p:spPr>
          <a:xfrm>
            <a:off x="548640" y="86868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Kwartielen binnen zelfde subsector, zelfde boekjaar. Bron: eigen berekening op jaarverantwoordingzorg.nl.</a:t>
            </a:r>
            <a:endParaRPr lang="en-US" sz="1000" dirty="0"/>
          </a:p>
        </p:txBody>
      </p:sp>
      <p:graphicFrame>
        <p:nvGraphicFramePr>
          <p:cNvPr id="5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463040"/>
          <a:ext cx="11064240" cy="914400"/>
        </p:xfrm>
        <a:graphic>
          <a:graphicData uri="http://schemas.openxmlformats.org/drawingml/2006/table">
            <a:tbl>
              <a:tblPr/>
              <a:tblGrid>
                <a:gridCol w="3200400"/>
                <a:gridCol w="1554480"/>
                <a:gridCol w="1645920"/>
                <a:gridCol w="1554480"/>
                <a:gridCol w="1828800"/>
                <a:gridCol w="1280160"/>
              </a:tblGrid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KPI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P25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Mediaan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P75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Entity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n peers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EBITDA-marge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3.3%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6.0%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10.8%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18.5%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136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Solvabiliteit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25.7%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47.0%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67.2%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19.1%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1010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Leverage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0.00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0.00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0.48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0.00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833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Personeelskosten-ratio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57.4%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70.9%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127.8%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895.0%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136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Omzetgroei 1Y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5.8%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9.0%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13.4%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32.4%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129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5" name="Text 2"/>
          <p:cNvSpPr/>
          <p:nvPr/>
        </p:nvSpPr>
        <p:spPr>
          <a:xfrm>
            <a:off x="548640" y="621792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Gouden kolom = waarde voor deze entity. Rij met mediaan dikgedrukt.</a:t>
            </a:r>
            <a:endParaRPr lang="en-US" sz="9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Methodology &amp; bronnen</a:t>
            </a:r>
            <a:endParaRPr lang="en-US" sz="2200" dirty="0"/>
          </a:p>
        </p:txBody>
      </p:sp>
      <p:sp>
        <p:nvSpPr>
          <p:cNvPr id="3" name="Text 1"/>
          <p:cNvSpPr/>
          <p:nvPr/>
        </p:nvSpPr>
        <p:spPr>
          <a:xfrm>
            <a:off x="548640" y="1005840"/>
            <a:ext cx="10972800" cy="5029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Bron: jaarverantwoordingzorg.nl DigiMV-datasets boekjaren 2021–2024 (2021 via prior-year retro-backfill uit 2022-filing)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Entity resolution op basis van KvK-nummer (ExternalOrganizationId), 99.98% dekking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Canonical KPI mapping: q*_0 (concern, WTZa-post 2022) op concernniveau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EBITDA = bedrijfsresultaat + afschrijvingen (proxy, NL-zorg context)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Outlier-filtering via IQR-methode (3× IQR van kwartielen binnen peer-group)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Subsector-classificatie: qAGBzorgsoortOrg (2022–2023) + qTypeWTZaZorg (2024) → 8 canonical subsectors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Peer benchmarks: mediaan + P25/P75 per subsector, per boekjaar, omzet &gt; €500k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548640" y="630936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SIH is een demo-omgeving. Niet voor publicatie. © 2026 Provato Playground.</a:t>
            </a:r>
            <a:endParaRPr lang="en-US" sz="9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5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8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SIH pitch book — Stichting Parlan</dc:title>
  <dc:subject>PptxGenJS Presentation</dc:subject>
  <dc:creator>SIH — Sector Intelligence Healthcare</dc:creator>
  <cp:lastModifiedBy>SIH — Sector Intelligence Healthcare</cp:lastModifiedBy>
  <cp:revision>1</cp:revision>
  <dcterms:created xsi:type="dcterms:W3CDTF">2026-10-16T14:41:16Z</dcterms:created>
  <dcterms:modified xsi:type="dcterms:W3CDTF">2026-10-16T14:41:16Z</dcterms:modified>
</cp:coreProperties>
</file>