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notesMasterIdLst>
    <p:notesMasterId r:id="rId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AFA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SIH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548640" y="777240"/>
            <a:ext cx="4572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spc="200" kern="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 Intelligence Healthcare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2286000"/>
            <a:ext cx="10972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Stichting Xpert Clinic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548640" y="3657600"/>
            <a:ext cx="109728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ZKH — Ziekenhuizen &amp; MSZ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Eindhoven · 5657 DD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KvK 17234946 · Boekjaren 2021–2024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48640" y="621792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Gegenereerd 17-6-2026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A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Executive summary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Stichting Xpert Clinic is actief in Ziekenhuizen &amp; MSZ. In boekjaar 2024 rapporteerde de organisatie een omzet van —. De entiteit heeft een volledige rapportage-historie over 3 boekjaren (2021–2024).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548640" y="2194560"/>
            <a:ext cx="2651760" cy="1097280"/>
          </a:xfrm>
          <a:prstGeom prst="rect">
            <a:avLst/>
          </a:prstGeom>
          <a:solidFill>
            <a:srgbClr val="FFFFFF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85800" y="2286000"/>
            <a:ext cx="2377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spc="200" kern="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Omzet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685800" y="2560320"/>
            <a:ext cx="2377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3337560" y="2194560"/>
            <a:ext cx="2651760" cy="1097280"/>
          </a:xfrm>
          <a:prstGeom prst="rect">
            <a:avLst/>
          </a:prstGeom>
          <a:solidFill>
            <a:srgbClr val="FFFFFF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474720" y="2286000"/>
            <a:ext cx="2377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spc="200" kern="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EBITDA-marge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474720" y="2560320"/>
            <a:ext cx="2377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6126480" y="2194560"/>
            <a:ext cx="2651760" cy="1097280"/>
          </a:xfrm>
          <a:prstGeom prst="rect">
            <a:avLst/>
          </a:prstGeom>
          <a:solidFill>
            <a:srgbClr val="FFFFFF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263640" y="2286000"/>
            <a:ext cx="2377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spc="200" kern="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Solvabiliteit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6263640" y="2560320"/>
            <a:ext cx="2377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1.0%</a:t>
            </a:r>
            <a:endParaRPr lang="en-US" sz="2400" dirty="0"/>
          </a:p>
        </p:txBody>
      </p:sp>
      <p:sp>
        <p:nvSpPr>
          <p:cNvPr id="13" name="Shape 11"/>
          <p:cNvSpPr/>
          <p:nvPr/>
        </p:nvSpPr>
        <p:spPr>
          <a:xfrm>
            <a:off x="8915400" y="2194560"/>
            <a:ext cx="2651760" cy="1097280"/>
          </a:xfrm>
          <a:prstGeom prst="rect">
            <a:avLst/>
          </a:prstGeom>
          <a:solidFill>
            <a:srgbClr val="FFFFFF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052560" y="2286000"/>
            <a:ext cx="2377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spc="200" kern="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FTE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9052560" y="2560320"/>
            <a:ext cx="2377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—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548640" y="384048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Operationele performance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548640" y="4114800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EBITDA-marge: —. Onvoldoende peer-data voor directe benchmarking.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6172200" y="384048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Kapitaalstructuur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172200" y="4114800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Solvabiliteit staat op 1.0% (in het onderste kwartiel). Leverage ratio (langlopende schuld / EBITDA): —. Beperkte balance-sheet flexibiliteit — refinanciering of herstructurering kan strategische optie zijn.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548640" y="521208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Groei &amp; tijdreeks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548640" y="5486400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Omzet-groei gemiddeld 3.0% per jaar over 1 boekjaar. Omzet-ontwikkeling stabiel, in lijn met sector-trend.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6172200" y="521208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Personeel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6172200" y="5486400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Personeelsdata onvolledig.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A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Financiële tijdreeks</a:t>
            </a:r>
            <a:endParaRPr lang="en-US" sz="22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914400"/>
          <a:ext cx="11064240" cy="914400"/>
        </p:xfrm>
        <a:graphic>
          <a:graphicData uri="http://schemas.openxmlformats.org/drawingml/2006/table">
            <a:tbl>
              <a:tblPr/>
              <a:tblGrid>
                <a:gridCol w="3200400"/>
                <a:gridCol w="2621280"/>
                <a:gridCol w="2621280"/>
                <a:gridCol w="2621280"/>
              </a:tblGrid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KPI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2022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Omzet zorg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€39.0 mln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€40.2 mln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Bedrijfsresultaat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€413k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€-36k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EBITDA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€413k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€-36k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EBITDA-marge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1.1%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-0.1%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Resultaat boekjaar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€413k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€-36k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Materiële vaste activa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Liquide middelen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€552k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€351k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Eigen vermogen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€260k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€224k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€280k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Langlopende schulden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Kortlopende schulden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€9.2 mln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€145.5 mln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€26.7 mln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Solvabiliteit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2.7%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0.2%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Leverage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FTE totaal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Omzet-groei 1Y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3.0%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0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A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Peer benchmark — ZKH 2024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48640" y="868680"/>
            <a:ext cx="10972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Kwartielen binnen zelfde subsector, zelfde boekjaar. Bron: eigen berekening op jaarverantwoordingzorg.nl.</a:t>
            </a:r>
            <a:endParaRPr lang="en-US" sz="10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463040"/>
          <a:ext cx="11064240" cy="914400"/>
        </p:xfrm>
        <a:graphic>
          <a:graphicData uri="http://schemas.openxmlformats.org/drawingml/2006/table">
            <a:tbl>
              <a:tblPr/>
              <a:tblGrid>
                <a:gridCol w="3200400"/>
                <a:gridCol w="1554480"/>
                <a:gridCol w="1645920"/>
                <a:gridCol w="1554480"/>
                <a:gridCol w="1828800"/>
                <a:gridCol w="1280160"/>
              </a:tblGrid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KPI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P25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Mediaan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P75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Entity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 peers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F3D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EBITDA-marge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4.0%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7.6%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9.5%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B897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6B728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194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Solvabiliteit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2.9%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32.4%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60.4%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B897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6B728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743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Leverage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1.23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B897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6B728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512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Personeelskosten-ratio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35.7%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42.9%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57.4%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B897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6B728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Omzetgroei 1Y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5.9%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7.8%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F1F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9.3%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b="1" dirty="0">
                          <a:solidFill>
                            <a:srgbClr val="B897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6B728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152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548640" y="6217920"/>
            <a:ext cx="10972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Gouden kolom = waarde voor deze entity. Rij met mediaan dikgedrukt.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A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0F1F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Methodology &amp; bronnen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48640" y="1005840"/>
            <a:ext cx="10972800" cy="5029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Bron: jaarverantwoordingzorg.nl DigiMV-datasets boekjaren 2021–2024 (2021 via prior-year retro-backfill uit 2022-filing)</a:t>
            </a:r>
            <a:endParaRPr lang="en-US" sz="1100" dirty="0"/>
          </a:p>
          <a:p>
            <a:pPr indent="0" marL="0">
              <a:buNone/>
            </a:pP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Entity resolution op basis van KvK-nummer (ExternalOrganizationId), 99.98% dekking</a:t>
            </a:r>
            <a:endParaRPr lang="en-US" sz="1100" dirty="0"/>
          </a:p>
          <a:p>
            <a:pPr indent="0" marL="0">
              <a:buNone/>
            </a:pP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Canonical KPI mapping: q*_0 (concern, WTZa-post 2022) op concernniveau</a:t>
            </a:r>
            <a:endParaRPr lang="en-US" sz="1100" dirty="0"/>
          </a:p>
          <a:p>
            <a:pPr indent="0" marL="0">
              <a:buNone/>
            </a:pP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EBITDA = bedrijfsresultaat + afschrijvingen (proxy, NL-zorg context)</a:t>
            </a:r>
            <a:endParaRPr lang="en-US" sz="1100" dirty="0"/>
          </a:p>
          <a:p>
            <a:pPr indent="0" marL="0">
              <a:buNone/>
            </a:pP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Outlier-filtering via IQR-methode (3× IQR van kwartielen binnen peer-group)</a:t>
            </a:r>
            <a:endParaRPr lang="en-US" sz="1100" dirty="0"/>
          </a:p>
          <a:p>
            <a:pPr indent="0" marL="0">
              <a:buNone/>
            </a:pP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Subsector-classificatie: qAGBzorgsoortOrg (2022–2023) + qTypeWTZaZorg (2024) → 8 canonical subsectors</a:t>
            </a:r>
            <a:endParaRPr lang="en-US" sz="1100" dirty="0"/>
          </a:p>
          <a:p>
            <a:pPr indent="0" marL="0">
              <a:buNone/>
            </a:pP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0F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Peer benchmarks: mediaan + P25/P75 per subsector, per boekjaar, omzet &gt; €500k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6309360"/>
            <a:ext cx="10972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SIH is een demo-omgeving. Niet voor publicatie. © 2026 Provato Playground.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SIH pitch book — Stichting Xpert Clinic</dc:title>
  <dc:subject>PptxGenJS Presentation</dc:subject>
  <dc:creator>SIH — Sector Intelligence Healthcare</dc:creator>
  <cp:lastModifiedBy>SIH — Sector Intelligence Healthcare</cp:lastModifiedBy>
  <cp:revision>1</cp:revision>
  <dcterms:created xsi:type="dcterms:W3CDTF">2026-06-17T15:03:48Z</dcterms:created>
  <dcterms:modified xsi:type="dcterms:W3CDTF">2026-06-17T15:03:48Z</dcterms:modified>
</cp:coreProperties>
</file>